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3" r:id="rId4"/>
    <p:sldMasterId id="2147483757" r:id="rId5"/>
  </p:sldMasterIdLst>
  <p:notesMasterIdLst>
    <p:notesMasterId r:id="rId7"/>
  </p:notesMasterIdLst>
  <p:sldIdLst>
    <p:sldId id="256" r:id="rId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ユーザー" initials="Office" lastIdx="1" clrIdx="0"/>
  <p:cmAuthor id="2" name="Microsoft Office ユーザー" initials="Office [2]" lastIdx="1" clrIdx="1"/>
  <p:cmAuthor id="3" name="宿輪 大地" initials="宿輪" lastIdx="1" clrIdx="2">
    <p:extLst>
      <p:ext uri="{19B8F6BF-5375-455C-9EA6-DF929625EA0E}">
        <p15:presenceInfo xmlns:p15="http://schemas.microsoft.com/office/powerpoint/2012/main" userId="S::daichi.shukuwa@samuraiincubate.onmicrosoft.com::63d22b7b-ddd8-47d3-a7e9-316553b41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E"/>
    <a:srgbClr val="CCFFCC"/>
    <a:srgbClr val="FFFFFF"/>
    <a:srgbClr val="D0CECE"/>
    <a:srgbClr val="E7E6E6"/>
    <a:srgbClr val="FFFF00"/>
    <a:srgbClr val="99FFCC"/>
    <a:srgbClr val="00B800"/>
    <a:srgbClr val="FF00FF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庄田 圭佑" userId="5b33a86a-c378-490c-bf28-4e2d5ae07630" providerId="ADAL" clId="{02E3B7FE-C479-4EAB-BB98-543D5E1CEA70}"/>
    <pc:docChg chg="delSld">
      <pc:chgData name="庄田 圭佑" userId="5b33a86a-c378-490c-bf28-4e2d5ae07630" providerId="ADAL" clId="{02E3B7FE-C479-4EAB-BB98-543D5E1CEA70}" dt="2026-04-01T07:02:01.038" v="0" actId="47"/>
      <pc:docMkLst>
        <pc:docMk/>
      </pc:docMkLst>
      <pc:sldChg chg="del">
        <pc:chgData name="庄田 圭佑" userId="5b33a86a-c378-490c-bf28-4e2d5ae07630" providerId="ADAL" clId="{02E3B7FE-C479-4EAB-BB98-543D5E1CEA70}" dt="2026-04-01T07:02:01.038" v="0" actId="47"/>
        <pc:sldMkLst>
          <pc:docMk/>
          <pc:sldMk cId="1102664836" sldId="21474836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CDC7-BDA5-C24F-A309-CF696326A273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31EC-9B47-FC41-A7B9-C6FD5E111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DEA5C0-3525-0F42-8335-FFD23139D64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787251" y="4052933"/>
            <a:ext cx="5890236" cy="253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000" b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XX</a:t>
            </a:r>
            <a:r>
              <a:rPr lang="ja-JP" altLang="en-US"/>
              <a:t>年</a:t>
            </a:r>
            <a:r>
              <a:rPr lang="en-US" altLang="ja-JP"/>
              <a:t>XX</a:t>
            </a:r>
            <a:r>
              <a:rPr lang="ja-JP" altLang="en-US"/>
              <a:t>月</a:t>
            </a:r>
            <a:r>
              <a:rPr lang="en-US" altLang="ja-JP"/>
              <a:t>XX</a:t>
            </a:r>
            <a:r>
              <a:rPr lang="ja-JP" altLang="en-US"/>
              <a:t>日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DD0EBDB-D86B-2B47-BC08-43DD58E3E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7251" y="2782666"/>
            <a:ext cx="587025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800" b="0"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サブタイトル</a:t>
            </a:r>
            <a:endParaRPr lang="en-US" altLang="ja-JP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D009A5B-CD1E-D149-BF21-6334F490A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7251" y="2206442"/>
            <a:ext cx="5870256" cy="45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メインタイトル</a:t>
            </a:r>
            <a:endParaRPr 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8AA7DC-C87F-1F4F-8166-6128799B3AB8}"/>
              </a:ext>
            </a:extLst>
          </p:cNvPr>
          <p:cNvSpPr/>
          <p:nvPr userDrawn="1"/>
        </p:nvSpPr>
        <p:spPr>
          <a:xfrm>
            <a:off x="1" y="0"/>
            <a:ext cx="245774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CA4BFE16-18B8-B84A-9907-28D75990C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6" y="1573871"/>
            <a:ext cx="2157211" cy="2157211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A9F879AC-B19D-0B47-BB5C-B1673B30D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624" y="-585045"/>
            <a:ext cx="2747432" cy="27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58EE0C3-5FA9-3448-9368-16EB37E3F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34" y="2429054"/>
            <a:ext cx="7850707" cy="365125"/>
          </a:xfrm>
        </p:spPr>
        <p:txBody>
          <a:bodyPr>
            <a:noAutofit/>
          </a:bodyPr>
          <a:lstStyle>
            <a:lvl1pPr marL="342900" indent="-342900" algn="l">
              <a:spcBef>
                <a:spcPts val="1000"/>
              </a:spcBef>
              <a:buFont typeface="+mj-lt"/>
              <a:buAutoNum type="arabicPeriod"/>
              <a:defRPr sz="18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altLang="ja-JP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8D25D6-8CEA-0E4E-9E38-58C81E940E44}"/>
              </a:ext>
            </a:extLst>
          </p:cNvPr>
          <p:cNvSpPr txBox="1">
            <a:spLocks/>
          </p:cNvSpPr>
          <p:nvPr userDrawn="1"/>
        </p:nvSpPr>
        <p:spPr>
          <a:xfrm>
            <a:off x="777747" y="1768653"/>
            <a:ext cx="6694158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800" b="1" i="1" u="sng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目次</a:t>
            </a:r>
            <a:endParaRPr lang="en-US" sz="1800" b="1" i="1" u="sng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56DDFB3-584B-9E4F-8594-825F25F9B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01921B-F193-B349-A4EC-50D73DB18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0" y="2208624"/>
            <a:ext cx="6654800" cy="7747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05032D5-E7CC-3C43-B9C2-129B685F6F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6378" y="2423840"/>
            <a:ext cx="6293022" cy="365125"/>
          </a:xfr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0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タイトルタイトルタイトル</a:t>
            </a:r>
            <a:endParaRPr lang="en-US" altLang="ja-JP"/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B2C0F00-1386-B146-A87F-0B163A5B8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  <p:sp>
        <p:nvSpPr>
          <p:cNvPr id="16" name="タイトル 15">
            <a:extLst>
              <a:ext uri="{FF2B5EF4-FFF2-40B4-BE49-F238E27FC236}">
                <a16:creationId xmlns:a16="http://schemas.microsoft.com/office/drawing/2014/main" id="{4BFC9D1D-1478-0A4B-A54E-0E1D5DCB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423840"/>
            <a:ext cx="48534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35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B189117-E08C-A744-9F46-25BA6C217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901" y="1146054"/>
            <a:ext cx="2666198" cy="26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F8D25D6-8CEA-0E4E-9E38-58C81E940E44}"/>
              </a:ext>
            </a:extLst>
          </p:cNvPr>
          <p:cNvSpPr txBox="1">
            <a:spLocks/>
          </p:cNvSpPr>
          <p:nvPr userDrawn="1"/>
        </p:nvSpPr>
        <p:spPr>
          <a:xfrm>
            <a:off x="777747" y="1768653"/>
            <a:ext cx="6694158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800" b="1" i="1" u="sng">
                <a:latin typeface="BIZ UDPゴシック" panose="020B0400000000000000" pitchFamily="50" charset="-128"/>
              </a:rPr>
              <a:t>Agenda</a:t>
            </a:r>
            <a:endParaRPr lang="en-US" sz="1800" b="1" i="1" u="sng">
              <a:latin typeface="BIZ UDPゴシック" panose="020B0400000000000000" pitchFamily="50" charset="-128"/>
            </a:endParaRPr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56DDFB3-584B-9E4F-8594-825F25F9B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  <p:sp>
        <p:nvSpPr>
          <p:cNvPr id="6" name="字幕 1">
            <a:extLst>
              <a:ext uri="{FF2B5EF4-FFF2-40B4-BE49-F238E27FC236}">
                <a16:creationId xmlns:a16="http://schemas.microsoft.com/office/drawing/2014/main" id="{553C8B3F-9702-A24F-BA51-59A2DADBD6F4}"/>
              </a:ext>
            </a:extLst>
          </p:cNvPr>
          <p:cNvSpPr txBox="1">
            <a:spLocks/>
          </p:cNvSpPr>
          <p:nvPr userDrawn="1"/>
        </p:nvSpPr>
        <p:spPr>
          <a:xfrm>
            <a:off x="800234" y="2429054"/>
            <a:ext cx="785070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kumimoji="1" sz="18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9" name="字幕 1">
            <a:extLst>
              <a:ext uri="{FF2B5EF4-FFF2-40B4-BE49-F238E27FC236}">
                <a16:creationId xmlns:a16="http://schemas.microsoft.com/office/drawing/2014/main" id="{6F78A025-12BB-F445-8C54-2C78ABFEC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634" y="2468742"/>
            <a:ext cx="7850707" cy="331932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tabLst/>
              <a:defRPr sz="18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71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964E4B4-FFEE-E344-8B92-D26C9FB1F6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599" y="116624"/>
            <a:ext cx="8851900" cy="273844"/>
          </a:xfrm>
        </p:spPr>
        <p:txBody>
          <a:bodyPr anchor="ctr">
            <a:noAutofit/>
          </a:bodyPr>
          <a:lstStyle>
            <a:lvl1pPr marL="0" indent="0" algn="l">
              <a:buNone/>
              <a:defRPr sz="14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dirty="0"/>
              <a:t>令和</a:t>
            </a:r>
            <a:r>
              <a:rPr lang="en-US" altLang="ja-JP" dirty="0"/>
              <a:t>8</a:t>
            </a:r>
            <a:r>
              <a:rPr lang="ja-JP" altLang="en-US" dirty="0"/>
              <a:t>年度 千代田</a:t>
            </a:r>
            <a:r>
              <a:rPr lang="en-US" altLang="ja-JP" dirty="0"/>
              <a:t>Co-Creation</a:t>
            </a:r>
            <a:r>
              <a:rPr lang="ja-JP" altLang="en-US" dirty="0"/>
              <a:t>　</a:t>
            </a:r>
            <a:r>
              <a:rPr lang="en-US" altLang="ja-JP" dirty="0"/>
              <a:t>Challenge</a:t>
            </a:r>
            <a:r>
              <a:rPr lang="ja-JP" altLang="en-US" dirty="0"/>
              <a:t>エントリーシート</a:t>
            </a:r>
            <a:r>
              <a:rPr lang="en-US" altLang="ja-JP" dirty="0"/>
              <a:t>【</a:t>
            </a:r>
            <a:r>
              <a:rPr lang="ja-JP" altLang="en-US" dirty="0"/>
              <a:t>　企業名　</a:t>
            </a:r>
            <a:r>
              <a:rPr lang="en-US" altLang="ja-JP" dirty="0"/>
              <a:t>】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401FB01-A8CF-8140-355D-C662B493CD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5993676"/>
              </p:ext>
            </p:extLst>
          </p:nvPr>
        </p:nvGraphicFramePr>
        <p:xfrm>
          <a:off x="141600" y="494980"/>
          <a:ext cx="8851900" cy="44877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1742">
                  <a:extLst>
                    <a:ext uri="{9D8B030D-6E8A-4147-A177-3AD203B41FA5}">
                      <a16:colId xmlns:a16="http://schemas.microsoft.com/office/drawing/2014/main" val="3816211717"/>
                    </a:ext>
                  </a:extLst>
                </a:gridCol>
                <a:gridCol w="2110555">
                  <a:extLst>
                    <a:ext uri="{9D8B030D-6E8A-4147-A177-3AD203B41FA5}">
                      <a16:colId xmlns:a16="http://schemas.microsoft.com/office/drawing/2014/main" val="1267873409"/>
                    </a:ext>
                  </a:extLst>
                </a:gridCol>
                <a:gridCol w="842124">
                  <a:extLst>
                    <a:ext uri="{9D8B030D-6E8A-4147-A177-3AD203B41FA5}">
                      <a16:colId xmlns:a16="http://schemas.microsoft.com/office/drawing/2014/main" val="1722784977"/>
                    </a:ext>
                  </a:extLst>
                </a:gridCol>
                <a:gridCol w="1268431">
                  <a:extLst>
                    <a:ext uri="{9D8B030D-6E8A-4147-A177-3AD203B41FA5}">
                      <a16:colId xmlns:a16="http://schemas.microsoft.com/office/drawing/2014/main" val="517387372"/>
                    </a:ext>
                  </a:extLst>
                </a:gridCol>
                <a:gridCol w="3339048">
                  <a:extLst>
                    <a:ext uri="{9D8B030D-6E8A-4147-A177-3AD203B41FA5}">
                      <a16:colId xmlns:a16="http://schemas.microsoft.com/office/drawing/2014/main" val="3284047632"/>
                    </a:ext>
                  </a:extLst>
                </a:gridCol>
              </a:tblGrid>
              <a:tr h="269174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解決したい課題と目指すべき姿</a:t>
                      </a:r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24949"/>
                  </a:ext>
                </a:extLst>
              </a:tr>
              <a:tr h="50723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1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020750"/>
                  </a:ext>
                </a:extLst>
              </a:tr>
              <a:tr h="46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会社概要</a:t>
                      </a:r>
                      <a:br>
                        <a:rPr kumimoji="1" lang="en-US" altLang="ja-JP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（業種・事業概要</a:t>
                      </a:r>
                      <a:br>
                        <a:rPr kumimoji="1" lang="en-US" altLang="ja-JP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・社風等）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6884"/>
                  </a:ext>
                </a:extLst>
              </a:tr>
              <a:tr h="46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代表者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9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担当者</a:t>
                      </a:r>
                      <a:endParaRPr lang="en-US" altLang="ja-JP" sz="900" b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873"/>
                  </a:ext>
                </a:extLst>
              </a:tr>
              <a:tr h="46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社内の現状と課題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172303"/>
                  </a:ext>
                </a:extLst>
              </a:tr>
              <a:tr h="46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どんな手法で</a:t>
                      </a:r>
                      <a:br>
                        <a:rPr kumimoji="1" lang="en-US" altLang="ja-JP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解決したいか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04379"/>
                  </a:ext>
                </a:extLst>
              </a:tr>
              <a:tr h="2424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このプログラムで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課題解決に</a:t>
                      </a:r>
                      <a:br>
                        <a:rPr kumimoji="1" lang="en-US" altLang="ja-JP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9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取り組む意義</a:t>
                      </a:r>
                      <a:endParaRPr kumimoji="1" lang="en-US" altLang="ja-JP" sz="9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実施体制図</a:t>
                      </a:r>
                      <a:endParaRPr kumimoji="1" lang="en-US" altLang="ja-JP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49681"/>
                  </a:ext>
                </a:extLst>
              </a:tr>
              <a:tr h="5483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endParaRPr lang="en-US" altLang="ja-JP" sz="9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369952"/>
                  </a:ext>
                </a:extLst>
              </a:tr>
              <a:tr h="17091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直近決算サマリ</a:t>
                      </a:r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P/L</a:t>
                      </a:r>
                      <a:r>
                        <a:rPr kumimoji="1" lang="ja-JP" altLang="en-US" sz="9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（損益計算書）</a:t>
                      </a:r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B/S</a:t>
                      </a:r>
                      <a:r>
                        <a:rPr kumimoji="1" lang="ja-JP" altLang="en-US" sz="9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（貸借対照表）</a:t>
                      </a:r>
                      <a:endParaRPr kumimoji="1" lang="en-US" altLang="ja-JP" sz="9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24079"/>
                  </a:ext>
                </a:extLst>
              </a:tr>
              <a:tr h="4849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/>
                      <a:endParaRPr kumimoji="1" lang="en-US" altLang="ja-JP" sz="9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000" marR="54000" marT="27000" marB="27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04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85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F8D25D6-8CEA-0E4E-9E38-58C81E940E44}"/>
              </a:ext>
            </a:extLst>
          </p:cNvPr>
          <p:cNvSpPr txBox="1">
            <a:spLocks/>
          </p:cNvSpPr>
          <p:nvPr userDrawn="1"/>
        </p:nvSpPr>
        <p:spPr>
          <a:xfrm>
            <a:off x="777747" y="1768653"/>
            <a:ext cx="6694158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800" b="1" i="1" u="sng">
                <a:latin typeface="BIZ UDPゴシック" panose="020B0400000000000000" pitchFamily="50" charset="-128"/>
              </a:rPr>
              <a:t>Agenda</a:t>
            </a:r>
            <a:endParaRPr lang="en-US" sz="1800" b="1" i="1" u="sng">
              <a:latin typeface="BIZ UDPゴシック" panose="020B0400000000000000" pitchFamily="50" charset="-128"/>
            </a:endParaRPr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56DDFB3-584B-9E4F-8594-825F25F9B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  <p:sp>
        <p:nvSpPr>
          <p:cNvPr id="6" name="字幕 1">
            <a:extLst>
              <a:ext uri="{FF2B5EF4-FFF2-40B4-BE49-F238E27FC236}">
                <a16:creationId xmlns:a16="http://schemas.microsoft.com/office/drawing/2014/main" id="{553C8B3F-9702-A24F-BA51-59A2DADBD6F4}"/>
              </a:ext>
            </a:extLst>
          </p:cNvPr>
          <p:cNvSpPr txBox="1">
            <a:spLocks/>
          </p:cNvSpPr>
          <p:nvPr userDrawn="1"/>
        </p:nvSpPr>
        <p:spPr>
          <a:xfrm>
            <a:off x="800234" y="2429054"/>
            <a:ext cx="785070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kumimoji="1" sz="18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9" name="字幕 1">
            <a:extLst>
              <a:ext uri="{FF2B5EF4-FFF2-40B4-BE49-F238E27FC236}">
                <a16:creationId xmlns:a16="http://schemas.microsoft.com/office/drawing/2014/main" id="{6F78A025-12BB-F445-8C54-2C78ABFEC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634" y="2468742"/>
            <a:ext cx="7850707" cy="331932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tabLst/>
              <a:defRPr sz="18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87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01921B-F193-B349-A4EC-50D73DB18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0" y="2208624"/>
            <a:ext cx="6654800" cy="774700"/>
          </a:xfrm>
          <a:prstGeom prst="rect">
            <a:avLst/>
          </a:prstGeom>
        </p:spPr>
      </p:pic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B2C0F00-1386-B146-A87F-0B163A5B8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7F140B2-DC58-4249-AB1B-E35A2F1553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6378" y="2423840"/>
            <a:ext cx="6293022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000"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タイトルタイトルタイトル</a:t>
            </a:r>
            <a:endParaRPr lang="en-US" altLang="ja-JP"/>
          </a:p>
        </p:txBody>
      </p:sp>
      <p:sp>
        <p:nvSpPr>
          <p:cNvPr id="13" name="タイトル 15">
            <a:extLst>
              <a:ext uri="{FF2B5EF4-FFF2-40B4-BE49-F238E27FC236}">
                <a16:creationId xmlns:a16="http://schemas.microsoft.com/office/drawing/2014/main" id="{C4253CEE-DB30-9B40-9DA7-43FD76D8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423840"/>
            <a:ext cx="485346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3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16D094EE-3BBD-3440-96AB-1F9E32E19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00" y="4322437"/>
            <a:ext cx="1432273" cy="14322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43F02F-E619-BD4B-A0BF-791D6F257514}"/>
              </a:ext>
            </a:extLst>
          </p:cNvPr>
          <p:cNvSpPr/>
          <p:nvPr userDrawn="1"/>
        </p:nvSpPr>
        <p:spPr>
          <a:xfrm>
            <a:off x="5774103" y="4968876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>
                <a:solidFill>
                  <a:prstClr val="black"/>
                </a:solidFill>
                <a:latin typeface="Calibri" panose="020F0502020204030204"/>
                <a:ea typeface="BIZ UDPゴシック" panose="020B0400000000000000" pitchFamily="50" charset="-128"/>
              </a:rPr>
              <a:t>Copyright ©</a:t>
            </a:r>
            <a:r>
              <a:rPr lang="en-US" altLang="ja-JP" sz="525">
                <a:solidFill>
                  <a:prstClr val="black"/>
                </a:solidFill>
                <a:latin typeface="Calibri" panose="020F0502020204030204"/>
                <a:ea typeface="BIZ UDPゴシック" panose="020B0400000000000000" pitchFamily="50" charset="-128"/>
              </a:rPr>
              <a:t>ReGACY Innovation Group, I</a:t>
            </a:r>
            <a:r>
              <a:rPr lang="ja-JP" altLang="en-US" sz="525">
                <a:solidFill>
                  <a:prstClr val="black"/>
                </a:solidFill>
                <a:latin typeface="Calibri" panose="020F0502020204030204"/>
                <a:ea typeface="BIZ UDPゴシック" panose="020B0400000000000000" pitchFamily="50" charset="-128"/>
              </a:rPr>
              <a:t>nc</a:t>
            </a:r>
            <a:r>
              <a:rPr lang="en-US" altLang="ja-JP" sz="525">
                <a:solidFill>
                  <a:prstClr val="black"/>
                </a:solidFill>
                <a:latin typeface="Calibri" panose="020F0502020204030204"/>
                <a:ea typeface="BIZ UDPゴシック" panose="020B0400000000000000" pitchFamily="50" charset="-128"/>
              </a:rPr>
              <a:t>.</a:t>
            </a:r>
            <a:r>
              <a:rPr lang="ja-JP" altLang="en-US" sz="525">
                <a:solidFill>
                  <a:prstClr val="black"/>
                </a:solidFill>
                <a:latin typeface="Calibri" panose="020F0502020204030204"/>
                <a:ea typeface="BIZ UDPゴシック" panose="020B0400000000000000" pitchFamily="50" charset="-128"/>
              </a:rPr>
              <a:t> All rights reserved. </a:t>
            </a:r>
            <a:endParaRPr lang="ja-JP" altLang="en-US" sz="750">
              <a:solidFill>
                <a:prstClr val="black"/>
              </a:solidFill>
              <a:latin typeface="Calibri" panose="020F0502020204030204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D35060F-093A-2A45-A569-0241F7FE4F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84BE79C-968C-6E43-8474-2F27461CBC5D}"/>
              </a:ext>
            </a:extLst>
          </p:cNvPr>
          <p:cNvSpPr txBox="1">
            <a:spLocks/>
          </p:cNvSpPr>
          <p:nvPr userDrawn="1"/>
        </p:nvSpPr>
        <p:spPr>
          <a:xfrm>
            <a:off x="8633364" y="4901652"/>
            <a:ext cx="3690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3E7FFA-7CC9-7749-8BE5-606DD00A2B0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BIZ UDPゴシック" panose="020B0400000000000000" pitchFamily="50" charset="-128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BIZ UDPゴシック" panose="020B0400000000000000" pitchFamily="50" charset="-128"/>
            </a:endParaRPr>
          </a:p>
        </p:txBody>
      </p:sp>
      <p:sp>
        <p:nvSpPr>
          <p:cNvPr id="21" name="タイトル プレースホルダー 1">
            <a:extLst>
              <a:ext uri="{FF2B5EF4-FFF2-40B4-BE49-F238E27FC236}">
                <a16:creationId xmlns:a16="http://schemas.microsoft.com/office/drawing/2014/main" id="{F91A493E-05E0-9247-8F9A-A014E3A0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35" y="110359"/>
            <a:ext cx="7886700" cy="28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 b="1"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623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B189117-E08C-A744-9F46-25BA6C217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901" y="1146054"/>
            <a:ext cx="2666198" cy="26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6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Copyright © Samurai Incubate.inc All rights reserved. </a:t>
            </a:r>
            <a:endParaRPr lang="ja-JP" altLang="en-US" sz="7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5" y="5015439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2"/>
            <a:ext cx="369036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4C3E7FFA-7CC9-7749-8BE5-606DD00A2B0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52484"/>
            <a:ext cx="8721361" cy="27384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886E91-6EFD-E545-8417-CE6D054BF6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176" y="537125"/>
            <a:ext cx="8864600" cy="4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2pPr>
            <a:lvl3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3pPr>
            <a:lvl4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4pPr>
            <a:lvl5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6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Copyright © Samurai Incubate.inc All rights reserved. </a:t>
            </a:r>
            <a:endParaRPr lang="ja-JP" altLang="en-US" sz="7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5" y="5015439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2"/>
            <a:ext cx="369036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4C3E7FFA-7CC9-7749-8BE5-606DD00A2B0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52484"/>
            <a:ext cx="8721361" cy="27384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latin typeface="BIZ UDPゴシック" panose="020B0400000000000000" pitchFamily="50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886E91-6EFD-E545-8417-CE6D054BF6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176" y="537125"/>
            <a:ext cx="8864600" cy="4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2pPr>
            <a:lvl3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3pPr>
            <a:lvl4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4pPr>
            <a:lvl5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6A5761-46BF-0849-BF12-E890673FBA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19590" y="4433628"/>
            <a:ext cx="7803372" cy="253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XX</a:t>
            </a:r>
            <a:r>
              <a:rPr lang="ja-JP" altLang="en-US"/>
              <a:t>年</a:t>
            </a:r>
            <a:r>
              <a:rPr lang="en-US" altLang="ja-JP"/>
              <a:t>XX</a:t>
            </a:r>
            <a:r>
              <a:rPr lang="ja-JP" altLang="en-US"/>
              <a:t>月</a:t>
            </a:r>
            <a:r>
              <a:rPr lang="en-US" altLang="ja-JP"/>
              <a:t>XX</a:t>
            </a:r>
            <a:r>
              <a:rPr lang="ja-JP" altLang="en-US"/>
              <a:t>日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2DBE8B-F0F9-2A48-BD13-080EEF285F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6915" y="3775817"/>
            <a:ext cx="7803372" cy="36512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サブタイトル</a:t>
            </a:r>
            <a:endParaRPr lang="en-US" altLang="ja-JP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892F18-3808-CE40-A3CB-5D0278FCD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976" y="3115416"/>
            <a:ext cx="7813311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メインタイトル</a:t>
            </a:r>
            <a:endParaRPr lang="en-US"/>
          </a:p>
        </p:txBody>
      </p:sp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AA2D12B8-93C4-3F46-8475-E588DC55C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4710" y="-248999"/>
            <a:ext cx="2999290" cy="29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6A5761-46BF-0849-BF12-E890673FBA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19590" y="4433628"/>
            <a:ext cx="7803372" cy="253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XX</a:t>
            </a:r>
            <a:r>
              <a:rPr lang="ja-JP" altLang="en-US"/>
              <a:t>年</a:t>
            </a:r>
            <a:r>
              <a:rPr lang="en-US" altLang="ja-JP"/>
              <a:t>XX</a:t>
            </a:r>
            <a:r>
              <a:rPr lang="ja-JP" altLang="en-US"/>
              <a:t>月</a:t>
            </a:r>
            <a:r>
              <a:rPr lang="en-US" altLang="ja-JP"/>
              <a:t>XX</a:t>
            </a:r>
            <a:r>
              <a:rPr lang="ja-JP" altLang="en-US"/>
              <a:t>日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2DBE8B-F0F9-2A48-BD13-080EEF285F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6915" y="3775817"/>
            <a:ext cx="7803372" cy="36512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サブタイトル</a:t>
            </a:r>
            <a:endParaRPr lang="en-US" altLang="ja-JP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892F18-3808-CE40-A3CB-5D0278FCD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976" y="3115416"/>
            <a:ext cx="7813311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メインタイトル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1BD72C4-13C4-712E-3754-F44593C7A3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16298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10" imgW="398" imgH="405" progId="TCLayout.ActiveDocument.1">
                  <p:embed/>
                </p:oleObj>
              </mc:Choice>
              <mc:Fallback>
                <p:oleObj name="think-cellスライド" r:id="rId10" imgW="398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BD72C4-13C4-712E-3754-F44593C7A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8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91EF2F5-2F6D-5386-236E-E9D816B6FF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397231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10" imgW="398" imgH="405" progId="TCLayout.ActiveDocument.1">
                  <p:embed/>
                </p:oleObj>
              </mc:Choice>
              <mc:Fallback>
                <p:oleObj name="think-cellスライド" r:id="rId10" imgW="398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1EF2F5-2F6D-5386-236E-E9D816B6F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BIZ UDPゴシック" panose="020B0400000000000000" pitchFamily="50" charset="-128"/>
              </a:defRPr>
            </a:lvl1pPr>
          </a:lstStyle>
          <a:p>
            <a:fld id="{45201931-9DA5-894B-B37A-CF7F190E1E35}" type="datetime4">
              <a:rPr lang="ja-JP" altLang="en-US" smtClean="0"/>
              <a:pPr/>
              <a:t>2026年4月2日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BIZ UDPゴシック" panose="020B0400000000000000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BIZ UDPゴシック" panose="020B0400000000000000" pitchFamily="50" charset="-128"/>
              </a:defRPr>
            </a:lvl1pPr>
          </a:lstStyle>
          <a:p>
            <a:fld id="{4C3E7FFA-7CC9-7749-8BE5-606DD00A2B0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752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kumimoji="1" sz="12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p"/>
        <a:defRPr kumimoji="1" sz="12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kumimoji="1" sz="12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1">
            <a:extLst>
              <a:ext uri="{FF2B5EF4-FFF2-40B4-BE49-F238E27FC236}">
                <a16:creationId xmlns:a16="http://schemas.microsoft.com/office/drawing/2014/main" id="{0DE84CD5-D3D3-7232-75FC-7072FA9F16FE}"/>
              </a:ext>
            </a:extLst>
          </p:cNvPr>
          <p:cNvSpPr txBox="1">
            <a:spLocks/>
          </p:cNvSpPr>
          <p:nvPr/>
        </p:nvSpPr>
        <p:spPr>
          <a:xfrm>
            <a:off x="141599" y="114041"/>
            <a:ext cx="8851900" cy="27384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kumimoji="1" sz="15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kumimoji="1" sz="13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kumimoji="1" sz="12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令和</a:t>
            </a:r>
            <a:r>
              <a:rPr lang="en-US" altLang="ja-JP" dirty="0"/>
              <a:t>8</a:t>
            </a:r>
            <a:r>
              <a:rPr lang="ja-JP" altLang="en-US" dirty="0"/>
              <a:t>年度</a:t>
            </a:r>
            <a:r>
              <a:rPr lang="en-US" altLang="ja-JP" dirty="0"/>
              <a:t>_</a:t>
            </a:r>
            <a:r>
              <a:rPr lang="ja-JP" altLang="en-US" dirty="0"/>
              <a:t>千代田</a:t>
            </a:r>
            <a:r>
              <a:rPr lang="en-US" altLang="ja-JP" dirty="0"/>
              <a:t>Co-Creation Challenge_</a:t>
            </a:r>
            <a:r>
              <a:rPr lang="ja-JP" altLang="en-US" dirty="0"/>
              <a:t>エントリーシート</a:t>
            </a:r>
            <a:r>
              <a:rPr lang="en-US" altLang="ja-JP" dirty="0"/>
              <a:t>_【</a:t>
            </a:r>
            <a:r>
              <a:rPr lang="ja-JP" altLang="en-US" dirty="0"/>
              <a:t>企業名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05536A1-2040-62DF-517E-5B874788B182}"/>
              </a:ext>
            </a:extLst>
          </p:cNvPr>
          <p:cNvGrpSpPr/>
          <p:nvPr/>
        </p:nvGrpSpPr>
        <p:grpSpPr>
          <a:xfrm>
            <a:off x="141598" y="767166"/>
            <a:ext cx="8851901" cy="4207790"/>
            <a:chOff x="141598" y="767166"/>
            <a:chExt cx="8851901" cy="420779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3C991F7-0CCF-8A02-3E54-B5F095F014B3}"/>
                </a:ext>
              </a:extLst>
            </p:cNvPr>
            <p:cNvGrpSpPr/>
            <p:nvPr/>
          </p:nvGrpSpPr>
          <p:grpSpPr>
            <a:xfrm>
              <a:off x="141599" y="767166"/>
              <a:ext cx="8851900" cy="4207790"/>
              <a:chOff x="141599" y="767166"/>
              <a:chExt cx="8851900" cy="4207790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BDFD2FD-1E7C-00E7-01CB-26803DB858BD}"/>
                  </a:ext>
                </a:extLst>
              </p:cNvPr>
              <p:cNvSpPr txBox="1"/>
              <p:nvPr/>
            </p:nvSpPr>
            <p:spPr>
              <a:xfrm>
                <a:off x="141599" y="767166"/>
                <a:ext cx="8851900" cy="48569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endParaRPr kumimoji="1" lang="en-US" altLang="ja-JP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D455B6-AE69-6EF0-0024-987F4B95ABAE}"/>
                  </a:ext>
                </a:extLst>
              </p:cNvPr>
              <p:cNvSpPr txBox="1"/>
              <p:nvPr/>
            </p:nvSpPr>
            <p:spPr>
              <a:xfrm>
                <a:off x="1433593" y="1260612"/>
                <a:ext cx="7559906" cy="48569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606672-7903-7A23-E562-EF7E554B4504}"/>
                  </a:ext>
                </a:extLst>
              </p:cNvPr>
              <p:cNvSpPr txBox="1"/>
              <p:nvPr/>
            </p:nvSpPr>
            <p:spPr>
              <a:xfrm>
                <a:off x="1433593" y="2190510"/>
                <a:ext cx="7559906" cy="47520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33D0FA-C853-627B-37C1-C979E3070719}"/>
                  </a:ext>
                </a:extLst>
              </p:cNvPr>
              <p:cNvSpPr txBox="1"/>
              <p:nvPr/>
            </p:nvSpPr>
            <p:spPr>
              <a:xfrm>
                <a:off x="1433593" y="2676207"/>
                <a:ext cx="7559906" cy="43920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5515F-8ED1-12EE-C5D0-8E7B39F40E35}"/>
                  </a:ext>
                </a:extLst>
              </p:cNvPr>
              <p:cNvSpPr txBox="1"/>
              <p:nvPr/>
            </p:nvSpPr>
            <p:spPr>
              <a:xfrm>
                <a:off x="1433593" y="3130908"/>
                <a:ext cx="4231038" cy="792000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BD8979-23A2-9B19-3619-7622E0974D23}"/>
                  </a:ext>
                </a:extLst>
              </p:cNvPr>
              <p:cNvSpPr txBox="1"/>
              <p:nvPr/>
            </p:nvSpPr>
            <p:spPr>
              <a:xfrm>
                <a:off x="1433593" y="4112468"/>
                <a:ext cx="2115519" cy="862488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82B8036-8163-2BB3-5EF9-AC6F7CBC4423}"/>
                  </a:ext>
                </a:extLst>
              </p:cNvPr>
              <p:cNvSpPr txBox="1"/>
              <p:nvPr/>
            </p:nvSpPr>
            <p:spPr>
              <a:xfrm>
                <a:off x="3549112" y="4112468"/>
                <a:ext cx="2115519" cy="862488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FD81190-396A-6E45-DC43-D15DC915F056}"/>
                  </a:ext>
                </a:extLst>
              </p:cNvPr>
              <p:cNvSpPr txBox="1"/>
              <p:nvPr/>
            </p:nvSpPr>
            <p:spPr>
              <a:xfrm>
                <a:off x="5664631" y="3371131"/>
                <a:ext cx="3328868" cy="1603825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人員</a:t>
                </a: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：</a:t>
                </a: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PJ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担当社員数４名</a:t>
                </a: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spcBef>
                    <a:spcPts val="500"/>
                  </a:spcBef>
                </a:pP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責任者：企画部長〇〇</a:t>
                </a: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spcBef>
                    <a:spcPts val="500"/>
                  </a:spcBef>
                </a:pP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担当者：企画部〇〇、営業部〇〇、販売部〇〇</a:t>
                </a: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spcBef>
                    <a:spcPts val="500"/>
                  </a:spcBef>
                </a:pP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採択後の想定リスク</a:t>
                </a: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：有・無（有の場合、下記に想定リスク記載）</a:t>
                </a: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spcBef>
                    <a:spcPts val="500"/>
                  </a:spcBef>
                </a:pP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>
                  <a:spcBef>
                    <a:spcPts val="500"/>
                  </a:spcBef>
                </a:pP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リスクへの対応方針</a:t>
                </a:r>
                <a:r>
                  <a:rPr lang="en-US" altLang="ja-JP" sz="9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</a:p>
              <a:p>
                <a:pPr>
                  <a:spcBef>
                    <a:spcPts val="500"/>
                  </a:spcBef>
                </a:pPr>
                <a:endPara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6D82122-399A-7CA4-8C52-38ED9F19ADD2}"/>
                  </a:ext>
                </a:extLst>
              </p:cNvPr>
              <p:cNvSpPr txBox="1"/>
              <p:nvPr/>
            </p:nvSpPr>
            <p:spPr>
              <a:xfrm>
                <a:off x="1433593" y="1746309"/>
                <a:ext cx="2960176" cy="44420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テキスト入力下さい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。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76628A-EC18-AD97-69A5-33FBE0CBD94F}"/>
                  </a:ext>
                </a:extLst>
              </p:cNvPr>
              <p:cNvSpPr txBox="1"/>
              <p:nvPr/>
            </p:nvSpPr>
            <p:spPr>
              <a:xfrm>
                <a:off x="5664631" y="1746312"/>
                <a:ext cx="3328868" cy="444201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【</a:t>
                </a: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氏　名</a:t>
                </a:r>
                <a:r>
                  <a:rPr lang="en-US" altLang="ja-JP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】</a:t>
                </a:r>
                <a:r>
                  <a:rPr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氏名入力下さい</a:t>
                </a:r>
                <a:endParaRPr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【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連絡先</a:t>
                </a:r>
                <a:r>
                  <a:rPr kumimoji="1" lang="en-US" altLang="ja-JP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】</a:t>
                </a:r>
                <a:r>
                  <a:rPr kumimoji="1" lang="ja-JP" altLang="en-US" sz="9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連絡先記載下さい</a:t>
                </a:r>
                <a:endParaRPr kumimoji="1" lang="en-US" altLang="ja-JP" sz="90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BC83779-072E-421E-94C4-4650A918DF71}"/>
                </a:ext>
              </a:extLst>
            </p:cNvPr>
            <p:cNvSpPr txBox="1"/>
            <p:nvPr/>
          </p:nvSpPr>
          <p:spPr>
            <a:xfrm>
              <a:off x="141598" y="4398613"/>
              <a:ext cx="1291995" cy="25391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【202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〇年〇月期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】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1107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 sz="1200" dirty="0">
            <a:solidFill>
              <a:sysClr val="windowText" lastClr="000000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noAutofit/>
      </a:bodyPr>
      <a:lstStyle>
        <a:defPPr algn="l">
          <a:defRPr kumimoji="1" sz="2400" dirty="0"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ホワイト">
  <a:themeElements>
    <a:clrScheme name="ユーザー定義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2600"/>
      </a:accent1>
      <a:accent2>
        <a:srgbClr val="0432FF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vert="horz" lIns="91440" tIns="45720" rIns="91440" bIns="45720" rtlCol="0" anchor="ctr">
        <a:noAutofit/>
      </a:bodyPr>
      <a:lstStyle>
        <a:defPPr algn="ctr" defTabSz="685800">
          <a:spcBef>
            <a:spcPts val="300"/>
          </a:spcBef>
          <a:defRPr kumimoji="1" sz="1200" smtClean="0">
            <a:solidFill>
              <a:schemeClr val="tx1"/>
            </a:solidFill>
            <a:ea typeface="BIZ UDPゴシック" panose="020B0400000000000000" pitchFamily="50" charset="-128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912F679C5528E4599EF678F50E795BE" ma:contentTypeVersion="19" ma:contentTypeDescription="新しいドキュメントを作成します。" ma:contentTypeScope="" ma:versionID="7fae1c4e46ff5953f70f2f62120547bb">
  <xsd:schema xmlns:xsd="http://www.w3.org/2001/XMLSchema" xmlns:xs="http://www.w3.org/2001/XMLSchema" xmlns:p="http://schemas.microsoft.com/office/2006/metadata/properties" xmlns:ns2="5df5b41b-3111-49ff-bda5-723140f97c57" xmlns:ns3="5349a56a-7aea-4672-839e-a6f0d3374da0" targetNamespace="http://schemas.microsoft.com/office/2006/metadata/properties" ma:root="true" ma:fieldsID="8e8e176623ece91bc7285a7902480f7a" ns2:_="" ns3:_="">
    <xsd:import namespace="5df5b41b-3111-49ff-bda5-723140f97c57"/>
    <xsd:import namespace="5349a56a-7aea-4672-839e-a6f0d3374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5b41b-3111-49ff-bda5-723140f97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85761048-70d9-44e6-be2f-b077a31168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9a56a-7aea-4672-839e-a6f0d3374da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b64cbe9-efc8-49f9-9474-e45651716971}" ma:internalName="TaxCatchAll" ma:showField="CatchAllData" ma:web="5349a56a-7aea-4672-839e-a6f0d3374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5b41b-3111-49ff-bda5-723140f97c57">
      <Terms xmlns="http://schemas.microsoft.com/office/infopath/2007/PartnerControls"/>
    </lcf76f155ced4ddcb4097134ff3c332f>
    <TaxCatchAll xmlns="5349a56a-7aea-4672-839e-a6f0d3374d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80CF9-D732-4CBF-B271-7780FD5C97CD}">
  <ds:schemaRefs>
    <ds:schemaRef ds:uri="5349a56a-7aea-4672-839e-a6f0d3374da0"/>
    <ds:schemaRef ds:uri="5df5b41b-3111-49ff-bda5-723140f97c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9B8D7D-F21C-4B6F-8E94-0287D9DA0B29}">
  <ds:schemaRefs>
    <ds:schemaRef ds:uri="5349a56a-7aea-4672-839e-a6f0d3374da0"/>
    <ds:schemaRef ds:uri="5df5b41b-3111-49ff-bda5-723140f97c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E01764-9A85-41EF-8531-4E64137AB9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画面に合わせる (16:9)</PresentationFormat>
  <Paragraphs>18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UDゴシック</vt:lpstr>
      <vt:lpstr>Yu Gothic</vt:lpstr>
      <vt:lpstr>Arial</vt:lpstr>
      <vt:lpstr>Calibri</vt:lpstr>
      <vt:lpstr>Wingdings</vt:lpstr>
      <vt:lpstr>1_デザインの設定</vt:lpstr>
      <vt:lpstr>1_ホワイト</vt:lpstr>
      <vt:lpstr>think-cellスライド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k.shoda</dc:creator>
  <cp:lastModifiedBy>庄田 圭佑</cp:lastModifiedBy>
  <cp:revision>4</cp:revision>
  <dcterms:modified xsi:type="dcterms:W3CDTF">2026-04-02T12:10:14Z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0x0101005912F679C5528E4599EF678F50E795BE</vt:lpwstr>
  </property>
</Properties>
</file>